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  <p:sldMasterId id="2147483839" r:id="rId2"/>
    <p:sldMasterId id="2147483851" r:id="rId3"/>
    <p:sldMasterId id="2147483863" r:id="rId4"/>
  </p:sldMasterIdLst>
  <p:notesMasterIdLst>
    <p:notesMasterId r:id="rId13"/>
  </p:notesMasterIdLst>
  <p:sldIdLst>
    <p:sldId id="257" r:id="rId5"/>
    <p:sldId id="256" r:id="rId6"/>
    <p:sldId id="258" r:id="rId7"/>
    <p:sldId id="259" r:id="rId8"/>
    <p:sldId id="261" r:id="rId9"/>
    <p:sldId id="262" r:id="rId10"/>
    <p:sldId id="263" r:id="rId11"/>
    <p:sldId id="280" r:id="rId12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D33C5"/>
    <a:srgbClr val="8E0991"/>
    <a:srgbClr val="FFFF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658532B5-A77E-49D0-B994-8FD1AA7F8A60}" type="datetimeFigureOut">
              <a:rPr lang="fa-IR" smtClean="0"/>
              <a:t>02/05/1442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75CAB2F-3F3F-42F1-98B0-9B9AC187628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91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76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41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15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37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8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577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319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2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548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09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897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8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12/16/2020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066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12/16/2020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532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B8DF-4B86-4C54-8735-B960EA6DB142}" type="datetimeFigureOut">
              <a:rPr lang="fa-IR" smtClean="0"/>
              <a:t>02/05/1442</a:t>
            </a:fld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9C09-C6EE-43DA-BF40-E16AB4BB12E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514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499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3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69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171" y="277814"/>
            <a:ext cx="9146383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304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24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01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194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06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43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38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B8DF-4B86-4C54-8735-B960EA6DB142}" type="datetimeFigureOut">
              <a:rPr lang="fa-IR" smtClean="0"/>
              <a:t>02/05/1442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9C09-C6EE-43DA-BF40-E16AB4BB12E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1845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60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98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14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2328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0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B8DF-4B86-4C54-8735-B960EA6DB142}" type="datetimeFigureOut">
              <a:rPr lang="fa-IR" smtClean="0"/>
              <a:t>02/05/1442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9C09-C6EE-43DA-BF40-E16AB4BB12E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95452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99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719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62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7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7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7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7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4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04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</p:sldLayoutIdLst>
  <p:timing>
    <p:tnLst>
      <p:par>
        <p:cTn id="1" dur="indefinite" restart="never" nodeType="tmRoot"/>
      </p:par>
    </p:tnLst>
  </p:timing>
  <p:txStyles>
    <p:titleStyle>
      <a:lvl1pPr algn="ctr" defTabSz="1219170" rtl="1" eaLnBrk="1" latinLnBrk="1" hangingPunct="1">
        <a:spcBef>
          <a:spcPct val="0"/>
        </a:spcBef>
        <a:buNone/>
        <a:defRPr sz="4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r" defTabSz="1219170" rtl="1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r" defTabSz="1219170" rtl="1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r" defTabSz="1219170" rtl="1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r" defTabSz="1219170" rtl="1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r" defTabSz="1219170" rtl="1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r" defTabSz="1219170" rtl="1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r" defTabSz="1219170" rtl="1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r" defTabSz="1219170" rtl="1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r" defTabSz="1219170" rtl="1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r" defTabSz="1219170" rtl="1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r" defTabSz="1219170" rtl="1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r" defTabSz="1219170" rtl="1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r" defTabSz="1219170" rtl="1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r" defTabSz="1219170" rtl="1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r" defTabSz="1219170" rtl="1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r" defTabSz="1219170" rtl="1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r" defTabSz="1219170" rtl="1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r" defTabSz="1219170" rtl="1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0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defTabSz="1219170" rtl="1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r" defTabSz="1219170" rtl="1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r" defTabSz="1219170" rtl="1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r" defTabSz="1219170" rtl="1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r" defTabSz="1219170" rtl="1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78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r" defTabSz="914400" rtl="1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79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06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6.tmp"/><Relationship Id="rId11" Type="http://schemas.openxmlformats.org/officeDocument/2006/relationships/image" Target="../media/image19.png"/><Relationship Id="rId5" Type="http://schemas.openxmlformats.org/officeDocument/2006/relationships/image" Target="../media/image15.tmp"/><Relationship Id="rId10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Relationship Id="rId5" Type="http://schemas.microsoft.com/office/2007/relationships/hdphoto" Target="../media/hdphoto11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71" y="848806"/>
            <a:ext cx="9250119" cy="472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65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03198" y="285089"/>
            <a:ext cx="2917371" cy="1133005"/>
            <a:chOff x="203198" y="285089"/>
            <a:chExt cx="2917371" cy="1133005"/>
          </a:xfrm>
        </p:grpSpPr>
        <p:sp>
          <p:nvSpPr>
            <p:cNvPr id="4" name="TextBox 3"/>
            <p:cNvSpPr txBox="1"/>
            <p:nvPr/>
          </p:nvSpPr>
          <p:spPr>
            <a:xfrm>
              <a:off x="203198" y="771763"/>
              <a:ext cx="2917371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NZ" sz="3600" dirty="0" smtClean="0">
                  <a:latin typeface="Accidental Presidency" panose="00000400000000000000" pitchFamily="2" charset="0"/>
                </a:rPr>
                <a:t>English for Schools</a:t>
              </a:r>
              <a:endParaRPr lang="en-NZ" sz="3600" dirty="0">
                <a:latin typeface="Accidental Presidency" panose="000004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5542" y="285089"/>
              <a:ext cx="1712685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NZ" sz="3600" dirty="0" smtClean="0">
                  <a:ln>
                    <a:solidFill>
                      <a:srgbClr val="0070C0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FujiyamaBlack" panose="020B7200000000000000" pitchFamily="34" charset="0"/>
                </a:rPr>
                <a:t>Vision 1</a:t>
              </a:r>
              <a:endParaRPr lang="en-NZ" sz="3600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FujiyamaBlack" panose="020B72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04694" y="2327945"/>
            <a:ext cx="4063999" cy="1721446"/>
            <a:chOff x="4186980" y="2327945"/>
            <a:chExt cx="4063999" cy="1721446"/>
          </a:xfrm>
        </p:grpSpPr>
        <p:sp>
          <p:nvSpPr>
            <p:cNvPr id="17" name="TextBox 16"/>
            <p:cNvSpPr txBox="1"/>
            <p:nvPr/>
          </p:nvSpPr>
          <p:spPr>
            <a:xfrm>
              <a:off x="4978009" y="2327945"/>
              <a:ext cx="2481942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NZ" sz="4800" dirty="0" smtClean="0">
                  <a:ln>
                    <a:solidFill>
                      <a:srgbClr val="0070C0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FujiyamaBlack" panose="020B7200000000000000" pitchFamily="34" charset="0"/>
                </a:rPr>
                <a:t>Lesson 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86980" y="2941395"/>
              <a:ext cx="4063999" cy="11079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NZ" sz="6600" dirty="0">
                  <a:latin typeface="Accidental Presidency" panose="00000400000000000000" pitchFamily="2" charset="0"/>
                </a:rPr>
                <a:t>Saving </a:t>
              </a:r>
              <a:r>
                <a:rPr lang="en-NZ" sz="6600" dirty="0" smtClean="0">
                  <a:latin typeface="Accidental Presidency" panose="00000400000000000000" pitchFamily="2" charset="0"/>
                </a:rPr>
                <a:t>Nature</a:t>
              </a:r>
              <a:endParaRPr lang="en-NZ" sz="6600" dirty="0">
                <a:latin typeface="Accidental Presidency" panose="00000400000000000000" pitchFamily="2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6273225"/>
            <a:ext cx="4268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 smtClean="0"/>
              <a:t>Compiled by : Ali </a:t>
            </a:r>
            <a:r>
              <a:rPr lang="en-NZ" sz="3200" dirty="0" err="1" smtClean="0"/>
              <a:t>Khezri</a:t>
            </a:r>
            <a:r>
              <a:rPr lang="en-NZ" sz="3200" dirty="0" smtClean="0"/>
              <a:t> </a:t>
            </a:r>
            <a:endParaRPr lang="fa-IR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4151" r="7973" b="30448"/>
          <a:stretch/>
        </p:blipFill>
        <p:spPr>
          <a:xfrm>
            <a:off x="9626050" y="450230"/>
            <a:ext cx="2119086" cy="53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2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06286" y="653144"/>
            <a:ext cx="9605418" cy="5471886"/>
            <a:chOff x="1262743" y="798286"/>
            <a:chExt cx="9605418" cy="5471886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2" t="506" r="6139" b="77728"/>
            <a:stretch/>
          </p:blipFill>
          <p:spPr>
            <a:xfrm>
              <a:off x="1262743" y="798286"/>
              <a:ext cx="4699590" cy="26416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3" t="76686" r="5770" b="1042"/>
            <a:stretch/>
          </p:blipFill>
          <p:spPr>
            <a:xfrm>
              <a:off x="6168571" y="3628572"/>
              <a:ext cx="4699590" cy="26416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" t="51378" r="5301" b="26857"/>
            <a:stretch/>
          </p:blipFill>
          <p:spPr>
            <a:xfrm>
              <a:off x="6168571" y="798286"/>
              <a:ext cx="4699590" cy="26416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t="25562" r="5144" b="52419"/>
            <a:stretch/>
          </p:blipFill>
          <p:spPr>
            <a:xfrm>
              <a:off x="1262743" y="3628572"/>
              <a:ext cx="4699590" cy="26416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35969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6" b="97872" l="1594" r="94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11" r="5215" b="9490"/>
          <a:stretch/>
        </p:blipFill>
        <p:spPr>
          <a:xfrm>
            <a:off x="10179076" y="14517"/>
            <a:ext cx="2012924" cy="127725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0" y="972459"/>
            <a:ext cx="2646163" cy="420525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10" y="972459"/>
            <a:ext cx="2629619" cy="420525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0" y="5635262"/>
            <a:ext cx="5561029" cy="10653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662" y="100543"/>
            <a:ext cx="6143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A.</a:t>
            </a:r>
            <a:r>
              <a:rPr lang="en-US" sz="2800" dirty="0" smtClean="0"/>
              <a:t> Match the pictures with the phrases.</a:t>
            </a:r>
            <a:endParaRPr lang="en-US" sz="28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17714" y="-28603"/>
            <a:ext cx="9845697" cy="3062089"/>
            <a:chOff x="217714" y="-28603"/>
            <a:chExt cx="9845697" cy="3062089"/>
          </a:xfrm>
        </p:grpSpPr>
        <p:sp>
          <p:nvSpPr>
            <p:cNvPr id="12" name="Rectangle 11"/>
            <p:cNvSpPr/>
            <p:nvPr/>
          </p:nvSpPr>
          <p:spPr>
            <a:xfrm>
              <a:off x="217714" y="722214"/>
              <a:ext cx="2902858" cy="2311272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14" name="Straight Connector 13"/>
            <p:cNvCxnSpPr>
              <a:stCxn id="12" idx="0"/>
            </p:cNvCxnSpPr>
            <p:nvPr/>
          </p:nvCxnSpPr>
          <p:spPr>
            <a:xfrm>
              <a:off x="1669143" y="722214"/>
              <a:ext cx="5491410" cy="0"/>
            </a:xfrm>
            <a:prstGeom prst="line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7160553" y="-28603"/>
              <a:ext cx="2902858" cy="1683232"/>
              <a:chOff x="7160553" y="-28603"/>
              <a:chExt cx="2902858" cy="168323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7160553" y="243243"/>
                <a:ext cx="2902858" cy="1411386"/>
              </a:xfrm>
              <a:prstGeom prst="rect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271678" y="653145"/>
                <a:ext cx="26806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NZ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92D050"/>
                    </a:solidFill>
                  </a:rPr>
                  <a:t> hurting the animal</a:t>
                </a:r>
                <a:endParaRPr lang="fa-IR" sz="2400" dirty="0">
                  <a:ln>
                    <a:solidFill>
                      <a:srgbClr val="00B050"/>
                    </a:solidFill>
                  </a:ln>
                  <a:solidFill>
                    <a:srgbClr val="92D050"/>
                  </a:solidFill>
                </a:endParaRPr>
              </a:p>
            </p:txBody>
          </p:sp>
          <p:pic>
            <p:nvPicPr>
              <p:cNvPr id="19" name="Picture 18" descr="Screen Clipping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000" b="100000" l="8889" r="91111">
                            <a14:foregroundMark x1="44444" y1="72000" x2="55556" y2="46000"/>
                            <a14:foregroundMark x1="31111" y1="44000" x2="53333" y2="7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041" r="13396"/>
              <a:stretch/>
            </p:blipFill>
            <p:spPr>
              <a:xfrm>
                <a:off x="8236644" y="-28603"/>
                <a:ext cx="750675" cy="750817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7488917" y="1063047"/>
                <a:ext cx="22461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a-IR" sz="2400" dirty="0" smtClean="0">
                    <a:ln>
                      <a:solidFill>
                        <a:srgbClr val="92D050"/>
                      </a:solidFill>
                    </a:ln>
                    <a:solidFill>
                      <a:srgbClr val="92D050"/>
                    </a:solidFill>
                  </a:rPr>
                  <a:t>صدمه زدن به حیوان</a:t>
                </a:r>
                <a:endParaRPr lang="fa-IR" sz="2400" dirty="0">
                  <a:ln>
                    <a:solidFill>
                      <a:srgbClr val="92D050"/>
                    </a:solidFill>
                  </a:ln>
                  <a:solidFill>
                    <a:srgbClr val="92D050"/>
                  </a:solidFill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3263658" y="877821"/>
            <a:ext cx="6804293" cy="2399110"/>
            <a:chOff x="3263658" y="877821"/>
            <a:chExt cx="6804293" cy="2399110"/>
          </a:xfrm>
        </p:grpSpPr>
        <p:grpSp>
          <p:nvGrpSpPr>
            <p:cNvPr id="27" name="Group 26"/>
            <p:cNvGrpSpPr/>
            <p:nvPr/>
          </p:nvGrpSpPr>
          <p:grpSpPr>
            <a:xfrm>
              <a:off x="3263658" y="877821"/>
              <a:ext cx="6804293" cy="2399110"/>
              <a:chOff x="217714" y="722214"/>
              <a:chExt cx="6804293" cy="239911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17714" y="722214"/>
                <a:ext cx="2759771" cy="2155665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cxnSp>
            <p:nvCxnSpPr>
              <p:cNvPr id="29" name="Straight Connector 28"/>
              <p:cNvCxnSpPr>
                <a:stCxn id="28" idx="3"/>
                <a:endCxn id="31" idx="1"/>
              </p:cNvCxnSpPr>
              <p:nvPr/>
            </p:nvCxnSpPr>
            <p:spPr>
              <a:xfrm>
                <a:off x="2977485" y="1800047"/>
                <a:ext cx="1141664" cy="715077"/>
              </a:xfrm>
              <a:prstGeom prst="line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30" name="Group 29"/>
              <p:cNvGrpSpPr/>
              <p:nvPr/>
            </p:nvGrpSpPr>
            <p:grpSpPr>
              <a:xfrm>
                <a:off x="4119149" y="1908924"/>
                <a:ext cx="2902858" cy="1212400"/>
                <a:chOff x="4119149" y="1908924"/>
                <a:chExt cx="2902858" cy="121240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4119149" y="1908924"/>
                  <a:ext cx="2902858" cy="1212400"/>
                </a:xfrm>
                <a:prstGeom prst="rect">
                  <a:avLst/>
                </a:prstGeom>
                <a:noFill/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4262598" y="2206194"/>
                  <a:ext cx="2680606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NZ" sz="2400" dirty="0" smtClean="0">
                      <a:ln>
                        <a:solidFill>
                          <a:srgbClr val="0070C0"/>
                        </a:solidFill>
                      </a:ln>
                      <a:solidFill>
                        <a:srgbClr val="00B0F0"/>
                      </a:solidFill>
                    </a:rPr>
                    <a:t>putting out the fire</a:t>
                  </a:r>
                  <a:endParaRPr lang="fa-IR" sz="2400" dirty="0">
                    <a:ln>
                      <a:solidFill>
                        <a:srgbClr val="0070C0"/>
                      </a:solidFill>
                    </a:ln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4583627" y="2598651"/>
                  <a:ext cx="2028119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a-IR" sz="2400" dirty="0" smtClean="0">
                      <a:ln>
                        <a:solidFill>
                          <a:srgbClr val="00B0F0"/>
                        </a:solidFill>
                      </a:ln>
                      <a:solidFill>
                        <a:srgbClr val="00B0F0"/>
                      </a:solidFill>
                    </a:rPr>
                    <a:t>خاموش کردن آتش</a:t>
                  </a:r>
                  <a:endParaRPr lang="fa-IR" sz="2400" dirty="0">
                    <a:ln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</a:endParaRPr>
                </a:p>
              </p:txBody>
            </p:sp>
          </p:grpSp>
        </p:grpSp>
        <p:pic>
          <p:nvPicPr>
            <p:cNvPr id="41" name="Picture 40" descr="Screen Clipping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302" b="100000" l="9091" r="909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78"/>
            <a:stretch/>
          </p:blipFill>
          <p:spPr>
            <a:xfrm>
              <a:off x="8182436" y="1741713"/>
              <a:ext cx="859090" cy="731441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217714" y="3157980"/>
            <a:ext cx="10374036" cy="3475048"/>
            <a:chOff x="217714" y="3157980"/>
            <a:chExt cx="10374036" cy="3475048"/>
          </a:xfrm>
        </p:grpSpPr>
        <p:grpSp>
          <p:nvGrpSpPr>
            <p:cNvPr id="42" name="Group 41"/>
            <p:cNvGrpSpPr/>
            <p:nvPr/>
          </p:nvGrpSpPr>
          <p:grpSpPr>
            <a:xfrm>
              <a:off x="217714" y="3157980"/>
              <a:ext cx="10374036" cy="3475048"/>
              <a:chOff x="217714" y="722214"/>
              <a:chExt cx="10374036" cy="3475048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17714" y="722214"/>
                <a:ext cx="2902858" cy="2269976"/>
              </a:xfrm>
              <a:prstGeom prst="rect">
                <a:avLst/>
              </a:prstGeom>
              <a:noFill/>
              <a:ln w="762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cxnSp>
            <p:nvCxnSpPr>
              <p:cNvPr id="44" name="Straight Connector 43"/>
              <p:cNvCxnSpPr>
                <a:stCxn id="43" idx="2"/>
                <a:endCxn id="46" idx="0"/>
              </p:cNvCxnSpPr>
              <p:nvPr/>
            </p:nvCxnSpPr>
            <p:spPr>
              <a:xfrm flipV="1">
                <a:off x="1669143" y="2992189"/>
                <a:ext cx="7264841" cy="1"/>
              </a:xfrm>
              <a:prstGeom prst="line">
                <a:avLst/>
              </a:prstGeom>
              <a:noFill/>
              <a:ln w="762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45" name="Group 44"/>
              <p:cNvGrpSpPr/>
              <p:nvPr/>
            </p:nvGrpSpPr>
            <p:grpSpPr>
              <a:xfrm>
                <a:off x="7276218" y="2992189"/>
                <a:ext cx="3315532" cy="1205073"/>
                <a:chOff x="7276218" y="2992189"/>
                <a:chExt cx="3315532" cy="120507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7276218" y="2992189"/>
                  <a:ext cx="3315532" cy="1205073"/>
                </a:xfrm>
                <a:prstGeom prst="rect">
                  <a:avLst/>
                </a:prstGeom>
                <a:noFill/>
                <a:ln w="76200">
                  <a:solidFill>
                    <a:srgbClr val="9933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7337145" y="3363892"/>
                  <a:ext cx="3215624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NZ" sz="2400" dirty="0" smtClean="0">
                      <a:ln>
                        <a:solidFill>
                          <a:srgbClr val="993366"/>
                        </a:solidFill>
                      </a:ln>
                      <a:solidFill>
                        <a:srgbClr val="ED33C5"/>
                      </a:solidFill>
                    </a:rPr>
                    <a:t> cutting down the trees </a:t>
                  </a:r>
                  <a:endParaRPr lang="fa-IR" sz="2400" dirty="0">
                    <a:ln>
                      <a:solidFill>
                        <a:srgbClr val="993366"/>
                      </a:solidFill>
                    </a:ln>
                    <a:solidFill>
                      <a:srgbClr val="ED33C5"/>
                    </a:solidFill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8171797" y="3724266"/>
                  <a:ext cx="1563248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a-IR" sz="2400" dirty="0" smtClean="0">
                      <a:ln>
                        <a:solidFill>
                          <a:srgbClr val="ED33C5"/>
                        </a:solidFill>
                      </a:ln>
                      <a:solidFill>
                        <a:srgbClr val="ED33C5"/>
                      </a:solidFill>
                    </a:rPr>
                    <a:t>بریدن درختان</a:t>
                  </a:r>
                  <a:endParaRPr lang="fa-IR" sz="2400" dirty="0">
                    <a:ln>
                      <a:solidFill>
                        <a:srgbClr val="ED33C5"/>
                      </a:solidFill>
                    </a:ln>
                    <a:solidFill>
                      <a:srgbClr val="ED33C5"/>
                    </a:solidFill>
                  </a:endParaRPr>
                </a:p>
              </p:txBody>
            </p:sp>
          </p:grpSp>
        </p:grpSp>
        <p:pic>
          <p:nvPicPr>
            <p:cNvPr id="54" name="Picture 53" descr="Screen Clipping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backgroundMark x1="91892" y1="80000" x2="94595" y2="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6633" y="5021074"/>
              <a:ext cx="807382" cy="872846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3249284" y="3151213"/>
            <a:ext cx="7893448" cy="2099778"/>
            <a:chOff x="3249284" y="3151213"/>
            <a:chExt cx="7893448" cy="2099778"/>
          </a:xfrm>
        </p:grpSpPr>
        <p:grpSp>
          <p:nvGrpSpPr>
            <p:cNvPr id="59" name="Group 58"/>
            <p:cNvGrpSpPr/>
            <p:nvPr/>
          </p:nvGrpSpPr>
          <p:grpSpPr>
            <a:xfrm>
              <a:off x="3249284" y="3151213"/>
              <a:ext cx="7893448" cy="2099778"/>
              <a:chOff x="217714" y="722214"/>
              <a:chExt cx="7893448" cy="2099778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17714" y="722214"/>
                <a:ext cx="2774145" cy="2099778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cxnSp>
            <p:nvCxnSpPr>
              <p:cNvPr id="62" name="Straight Connector 61"/>
              <p:cNvCxnSpPr>
                <a:stCxn id="61" idx="3"/>
                <a:endCxn id="64" idx="1"/>
              </p:cNvCxnSpPr>
              <p:nvPr/>
            </p:nvCxnSpPr>
            <p:spPr>
              <a:xfrm>
                <a:off x="2991859" y="1772103"/>
                <a:ext cx="1137123" cy="18202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63" name="Group 62"/>
              <p:cNvGrpSpPr/>
              <p:nvPr/>
            </p:nvGrpSpPr>
            <p:grpSpPr>
              <a:xfrm>
                <a:off x="4095036" y="1351588"/>
                <a:ext cx="4016126" cy="1205073"/>
                <a:chOff x="4095036" y="1351588"/>
                <a:chExt cx="4016126" cy="1205073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4128982" y="1351588"/>
                  <a:ext cx="3982180" cy="1205073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4095036" y="1632263"/>
                  <a:ext cx="3982180" cy="492443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NZ" sz="2600" dirty="0" smtClean="0">
                      <a:ln>
                        <a:solidFill>
                          <a:srgbClr val="C00000"/>
                        </a:solidFill>
                      </a:ln>
                      <a:solidFill>
                        <a:srgbClr val="FF0000"/>
                      </a:solidFill>
                    </a:rPr>
                    <a:t> helping the injured animal</a:t>
                  </a: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4400691" y="2074061"/>
                  <a:ext cx="3438762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a-IR" sz="2400" dirty="0" smtClean="0">
                      <a:ln>
                        <a:solidFill>
                          <a:srgbClr val="FF0000"/>
                        </a:solidFill>
                      </a:ln>
                      <a:solidFill>
                        <a:srgbClr val="FF0000"/>
                      </a:solidFill>
                    </a:rPr>
                    <a:t>کمک کردن به حیوان صدمه دیده</a:t>
                  </a:r>
                  <a:endParaRPr lang="fa-IR" sz="240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</a:endParaRPr>
                </a:p>
              </p:txBody>
            </p:sp>
          </p:grpSp>
        </p:grpSp>
        <p:pic>
          <p:nvPicPr>
            <p:cNvPr id="76" name="Picture 75" descr="Screen Clipping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backgroundMark x1="11905" y1="89362" x2="97619" y2="957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6033" y="3293110"/>
              <a:ext cx="905338" cy="1013114"/>
            </a:xfrm>
            <a:prstGeom prst="rect">
              <a:avLst/>
            </a:prstGeom>
          </p:spPr>
        </p:pic>
      </p:grpSp>
      <p:pic>
        <p:nvPicPr>
          <p:cNvPr id="78" name="Picture 77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" b="100000" l="8889" r="91111">
                        <a14:foregroundMark x1="44444" y1="72000" x2="55556" y2="46000"/>
                        <a14:foregroundMark x1="31111" y1="44000" x2="53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41" r="13396"/>
          <a:stretch/>
        </p:blipFill>
        <p:spPr>
          <a:xfrm>
            <a:off x="3031720" y="5663779"/>
            <a:ext cx="513853" cy="513950"/>
          </a:xfrm>
          <a:prstGeom prst="rect">
            <a:avLst/>
          </a:prstGeom>
        </p:spPr>
      </p:pic>
      <p:pic>
        <p:nvPicPr>
          <p:cNvPr id="79" name="Picture 78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02" b="100000" l="9091" r="909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878"/>
          <a:stretch/>
        </p:blipFill>
        <p:spPr>
          <a:xfrm>
            <a:off x="350846" y="5691151"/>
            <a:ext cx="537399" cy="457549"/>
          </a:xfrm>
          <a:prstGeom prst="rect">
            <a:avLst/>
          </a:prstGeom>
        </p:spPr>
      </p:pic>
      <p:pic>
        <p:nvPicPr>
          <p:cNvPr id="80" name="Picture 79" descr="Screen Clippin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91892" y1="80000" x2="94595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0" y="6177730"/>
            <a:ext cx="511602" cy="553084"/>
          </a:xfrm>
          <a:prstGeom prst="rect">
            <a:avLst/>
          </a:prstGeom>
        </p:spPr>
      </p:pic>
      <p:pic>
        <p:nvPicPr>
          <p:cNvPr id="81" name="Picture 80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11905" y1="89362" x2="97619" y2="95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13" y="6179930"/>
            <a:ext cx="555602" cy="62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502" y1="63415" x2="68203" y2="73984"/>
                        <a14:foregroundMark x1="15207" y1="40650" x2="12903" y2="4878"/>
                        <a14:foregroundMark x1="16590" y1="21138" x2="84332" y2="12195"/>
                        <a14:foregroundMark x1="91705" y1="35772" x2="89401" y2="6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3" b="9091"/>
          <a:stretch/>
        </p:blipFill>
        <p:spPr>
          <a:xfrm>
            <a:off x="10014857" y="0"/>
            <a:ext cx="2177143" cy="11611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2162"/>
            <a:ext cx="6021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A. </a:t>
            </a:r>
            <a:r>
              <a:rPr lang="en-US" sz="2800" dirty="0"/>
              <a:t>Match the pictures with the words. </a:t>
            </a:r>
            <a:endParaRPr lang="fa-IR" sz="28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2" y="580571"/>
            <a:ext cx="9732192" cy="617582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38513" y="3178629"/>
            <a:ext cx="3759201" cy="3352800"/>
            <a:chOff x="1538513" y="3178629"/>
            <a:chExt cx="3759201" cy="3352800"/>
          </a:xfrm>
        </p:grpSpPr>
        <p:sp>
          <p:nvSpPr>
            <p:cNvPr id="5" name="Rounded Rectangle 4"/>
            <p:cNvSpPr/>
            <p:nvPr/>
          </p:nvSpPr>
          <p:spPr>
            <a:xfrm>
              <a:off x="1538513" y="3178629"/>
              <a:ext cx="943429" cy="468000"/>
            </a:xfrm>
            <a:prstGeom prst="roundRect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367316" y="4281714"/>
              <a:ext cx="1930398" cy="2249715"/>
            </a:xfrm>
            <a:prstGeom prst="roundRect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8" name="Straight Connector 7"/>
            <p:cNvCxnSpPr>
              <a:stCxn id="5" idx="3"/>
              <a:endCxn id="6" idx="1"/>
            </p:cNvCxnSpPr>
            <p:nvPr/>
          </p:nvCxnSpPr>
          <p:spPr>
            <a:xfrm>
              <a:off x="2481942" y="3412629"/>
              <a:ext cx="885374" cy="199394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045029" y="3178629"/>
            <a:ext cx="3120571" cy="3387989"/>
            <a:chOff x="-638629" y="3178629"/>
            <a:chExt cx="3120571" cy="3387989"/>
          </a:xfrm>
        </p:grpSpPr>
        <p:sp>
          <p:nvSpPr>
            <p:cNvPr id="12" name="Rounded Rectangle 11"/>
            <p:cNvSpPr/>
            <p:nvPr/>
          </p:nvSpPr>
          <p:spPr>
            <a:xfrm>
              <a:off x="1538513" y="3178629"/>
              <a:ext cx="943429" cy="432000"/>
            </a:xfrm>
            <a:prstGeom prst="roundRect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-638629" y="4316903"/>
              <a:ext cx="1582058" cy="2249715"/>
            </a:xfrm>
            <a:prstGeom prst="roundRect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14" name="Straight Connector 13"/>
            <p:cNvCxnSpPr>
              <a:stCxn id="12" idx="1"/>
              <a:endCxn id="13" idx="3"/>
            </p:cNvCxnSpPr>
            <p:nvPr/>
          </p:nvCxnSpPr>
          <p:spPr>
            <a:xfrm flipH="1">
              <a:off x="943429" y="3394629"/>
              <a:ext cx="595084" cy="2047132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905830" y="632279"/>
            <a:ext cx="2537105" cy="2978350"/>
            <a:chOff x="1440725" y="632279"/>
            <a:chExt cx="2537105" cy="2978350"/>
          </a:xfrm>
        </p:grpSpPr>
        <p:sp>
          <p:nvSpPr>
            <p:cNvPr id="29" name="Rounded Rectangle 28"/>
            <p:cNvSpPr/>
            <p:nvPr/>
          </p:nvSpPr>
          <p:spPr>
            <a:xfrm>
              <a:off x="1440725" y="3178629"/>
              <a:ext cx="1115628" cy="432000"/>
            </a:xfrm>
            <a:prstGeom prst="roundRect">
              <a:avLst/>
            </a:prstGeom>
            <a:ln w="76200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047432" y="632279"/>
              <a:ext cx="1930398" cy="2096407"/>
            </a:xfrm>
            <a:prstGeom prst="roundRect">
              <a:avLst/>
            </a:prstGeom>
            <a:ln w="76200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31" name="Straight Connector 30"/>
            <p:cNvCxnSpPr>
              <a:stCxn id="29" idx="3"/>
              <a:endCxn id="30" idx="2"/>
            </p:cNvCxnSpPr>
            <p:nvPr/>
          </p:nvCxnSpPr>
          <p:spPr>
            <a:xfrm flipV="1">
              <a:off x="2556353" y="2728686"/>
              <a:ext cx="456278" cy="665943"/>
            </a:xfrm>
            <a:prstGeom prst="line">
              <a:avLst/>
            </a:prstGeom>
            <a:ln w="76200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367316" y="580571"/>
            <a:ext cx="5251131" cy="3044573"/>
            <a:chOff x="-2082406" y="566056"/>
            <a:chExt cx="5251131" cy="3044573"/>
          </a:xfrm>
        </p:grpSpPr>
        <p:sp>
          <p:nvSpPr>
            <p:cNvPr id="37" name="Rounded Rectangle 36"/>
            <p:cNvSpPr/>
            <p:nvPr/>
          </p:nvSpPr>
          <p:spPr>
            <a:xfrm>
              <a:off x="1440725" y="3178629"/>
              <a:ext cx="1728000" cy="432000"/>
            </a:xfrm>
            <a:prstGeom prst="roundRect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-2082406" y="566056"/>
              <a:ext cx="1930398" cy="2373087"/>
            </a:xfrm>
            <a:prstGeom prst="roundRect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39" name="Straight Connector 38"/>
            <p:cNvCxnSpPr>
              <a:stCxn id="37" idx="0"/>
              <a:endCxn id="38" idx="2"/>
            </p:cNvCxnSpPr>
            <p:nvPr/>
          </p:nvCxnSpPr>
          <p:spPr>
            <a:xfrm flipH="1" flipV="1">
              <a:off x="-1117207" y="2939143"/>
              <a:ext cx="3421932" cy="239486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87246" y="642256"/>
            <a:ext cx="2934925" cy="3495951"/>
            <a:chOff x="287246" y="642256"/>
            <a:chExt cx="2934925" cy="3495951"/>
          </a:xfrm>
        </p:grpSpPr>
        <p:grpSp>
          <p:nvGrpSpPr>
            <p:cNvPr id="47" name="Group 46"/>
            <p:cNvGrpSpPr/>
            <p:nvPr/>
          </p:nvGrpSpPr>
          <p:grpSpPr>
            <a:xfrm>
              <a:off x="304621" y="642256"/>
              <a:ext cx="2917550" cy="3495951"/>
              <a:chOff x="-219556" y="196142"/>
              <a:chExt cx="2917550" cy="3495951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898223" y="3260093"/>
                <a:ext cx="1153488" cy="432000"/>
              </a:xfrm>
              <a:prstGeom prst="roundRect">
                <a:avLst/>
              </a:prstGeom>
              <a:ln w="76200">
                <a:solidFill>
                  <a:srgbClr val="ED33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-219556" y="196142"/>
                <a:ext cx="2917550" cy="2373087"/>
              </a:xfrm>
              <a:prstGeom prst="roundRect">
                <a:avLst/>
              </a:prstGeom>
              <a:ln w="76200">
                <a:solidFill>
                  <a:srgbClr val="ED33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cxnSp>
            <p:nvCxnSpPr>
              <p:cNvPr id="50" name="Straight Connector 49"/>
              <p:cNvCxnSpPr>
                <a:stCxn id="48" idx="1"/>
              </p:cNvCxnSpPr>
              <p:nvPr/>
            </p:nvCxnSpPr>
            <p:spPr>
              <a:xfrm flipH="1" flipV="1">
                <a:off x="-219556" y="2990521"/>
                <a:ext cx="1117779" cy="485572"/>
              </a:xfrm>
              <a:prstGeom prst="line">
                <a:avLst/>
              </a:prstGeom>
              <a:ln w="76200">
                <a:solidFill>
                  <a:srgbClr val="ED33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>
              <a:stCxn id="49" idx="1"/>
            </p:cNvCxnSpPr>
            <p:nvPr/>
          </p:nvCxnSpPr>
          <p:spPr>
            <a:xfrm flipH="1">
              <a:off x="287246" y="1828800"/>
              <a:ext cx="17375" cy="1580344"/>
            </a:xfrm>
            <a:prstGeom prst="line">
              <a:avLst/>
            </a:prstGeom>
            <a:ln w="76200">
              <a:solidFill>
                <a:srgbClr val="ED33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222172" y="3697545"/>
            <a:ext cx="6462673" cy="2998536"/>
            <a:chOff x="1538514" y="3178629"/>
            <a:chExt cx="6462673" cy="2998536"/>
          </a:xfrm>
        </p:grpSpPr>
        <p:sp>
          <p:nvSpPr>
            <p:cNvPr id="66" name="Rounded Rectangle 65"/>
            <p:cNvSpPr/>
            <p:nvPr/>
          </p:nvSpPr>
          <p:spPr>
            <a:xfrm>
              <a:off x="1538514" y="3178629"/>
              <a:ext cx="790630" cy="359198"/>
            </a:xfrm>
            <a:prstGeom prst="roundRect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070789" y="3927450"/>
              <a:ext cx="1930398" cy="2249715"/>
            </a:xfrm>
            <a:prstGeom prst="roundRect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68" name="Straight Connector 67"/>
            <p:cNvCxnSpPr>
              <a:stCxn id="66" idx="2"/>
              <a:endCxn id="67" idx="0"/>
            </p:cNvCxnSpPr>
            <p:nvPr/>
          </p:nvCxnSpPr>
          <p:spPr>
            <a:xfrm>
              <a:off x="1933829" y="3537827"/>
              <a:ext cx="5102159" cy="389623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4850987" y="642256"/>
            <a:ext cx="4833858" cy="3653973"/>
            <a:chOff x="1422399" y="652233"/>
            <a:chExt cx="4833858" cy="3653973"/>
          </a:xfrm>
        </p:grpSpPr>
        <p:grpSp>
          <p:nvGrpSpPr>
            <p:cNvPr id="77" name="Group 76"/>
            <p:cNvGrpSpPr/>
            <p:nvPr/>
          </p:nvGrpSpPr>
          <p:grpSpPr>
            <a:xfrm>
              <a:off x="1422399" y="652233"/>
              <a:ext cx="4833858" cy="3653973"/>
              <a:chOff x="898222" y="206119"/>
              <a:chExt cx="4833858" cy="3653973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898222" y="3260093"/>
                <a:ext cx="1404669" cy="325324"/>
              </a:xfrm>
              <a:prstGeom prst="roundRect">
                <a:avLst/>
              </a:prstGeom>
              <a:ln w="762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3652688" y="206119"/>
                <a:ext cx="2079392" cy="2119289"/>
              </a:xfrm>
              <a:prstGeom prst="roundRect">
                <a:avLst/>
              </a:prstGeom>
              <a:ln w="762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cxnSp>
            <p:nvCxnSpPr>
              <p:cNvPr id="81" name="Straight Connector 80"/>
              <p:cNvCxnSpPr>
                <a:endCxn id="79" idx="2"/>
              </p:cNvCxnSpPr>
              <p:nvPr/>
            </p:nvCxnSpPr>
            <p:spPr>
              <a:xfrm flipH="1" flipV="1">
                <a:off x="1600557" y="3585417"/>
                <a:ext cx="4131523" cy="274675"/>
              </a:xfrm>
              <a:prstGeom prst="line">
                <a:avLst/>
              </a:prstGeom>
              <a:ln w="762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Straight Connector 77"/>
            <p:cNvCxnSpPr>
              <a:stCxn id="80" idx="3"/>
            </p:cNvCxnSpPr>
            <p:nvPr/>
          </p:nvCxnSpPr>
          <p:spPr>
            <a:xfrm>
              <a:off x="6256257" y="1711878"/>
              <a:ext cx="0" cy="2579813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5553321" y="3670968"/>
            <a:ext cx="2521332" cy="2974522"/>
            <a:chOff x="35021" y="3178629"/>
            <a:chExt cx="2521332" cy="2974522"/>
          </a:xfrm>
        </p:grpSpPr>
        <p:sp>
          <p:nvSpPr>
            <p:cNvPr id="99" name="Rounded Rectangle 98"/>
            <p:cNvSpPr/>
            <p:nvPr/>
          </p:nvSpPr>
          <p:spPr>
            <a:xfrm>
              <a:off x="1440725" y="3178629"/>
              <a:ext cx="1115628" cy="350586"/>
            </a:xfrm>
            <a:prstGeom prst="roundRect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35021" y="4056744"/>
              <a:ext cx="1930398" cy="2096407"/>
            </a:xfrm>
            <a:prstGeom prst="roundRect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101" name="Straight Connector 100"/>
            <p:cNvCxnSpPr>
              <a:stCxn id="99" idx="1"/>
              <a:endCxn id="100" idx="0"/>
            </p:cNvCxnSpPr>
            <p:nvPr/>
          </p:nvCxnSpPr>
          <p:spPr>
            <a:xfrm flipH="1">
              <a:off x="1000220" y="3353922"/>
              <a:ext cx="440505" cy="702822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5911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12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B. </a:t>
            </a:r>
            <a:r>
              <a:rPr lang="en-US" sz="2800" dirty="0" smtClean="0"/>
              <a:t>Can you divide the above animals into two groups? How?</a:t>
            </a:r>
            <a:endParaRPr lang="en-US" sz="2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2" b="95294" l="1426" r="47251">
                        <a14:foregroundMark x1="16293" y1="18824" x2="25866" y2="12941"/>
                        <a14:foregroundMark x1="29939" y1="11765" x2="29124" y2="8235"/>
                        <a14:backgroundMark x1="41141" y1="80000" x2="42363" y2="69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6106" b="2986"/>
          <a:stretch/>
        </p:blipFill>
        <p:spPr>
          <a:xfrm>
            <a:off x="535114" y="945141"/>
            <a:ext cx="5009344" cy="575017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5397" r="98982">
                        <a14:foregroundMark x1="71079" y1="17255" x2="80652" y2="11373"/>
                        <a14:foregroundMark x1="83707" y1="7451" x2="83503" y2="9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16" b="3109"/>
          <a:stretch/>
        </p:blipFill>
        <p:spPr>
          <a:xfrm>
            <a:off x="6197601" y="1061253"/>
            <a:ext cx="5152571" cy="5687890"/>
          </a:xfrm>
          <a:prstGeom prst="rect">
            <a:avLst/>
          </a:prstGeom>
        </p:spPr>
      </p:pic>
      <p:sp>
        <p:nvSpPr>
          <p:cNvPr id="5" name="Rectangle 381"/>
          <p:cNvSpPr>
            <a:spLocks noChangeArrowheads="1"/>
          </p:cNvSpPr>
          <p:nvPr/>
        </p:nvSpPr>
        <p:spPr bwMode="auto">
          <a:xfrm>
            <a:off x="1932048" y="2426773"/>
            <a:ext cx="2436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algn="r" rtl="1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algn="r" rtl="1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algn="r" rtl="1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algn="r" rtl="1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rtl="0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00"/>
                </a:solidFill>
                <a:latin typeface="Segoe Print" panose="02000600000000000000" pitchFamily="2" charset="0"/>
              </a:rPr>
              <a:t>a</a:t>
            </a:r>
            <a:r>
              <a:rPr lang="en-US" altLang="en-US" sz="4800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 duck</a:t>
            </a:r>
            <a:endParaRPr lang="en-US" altLang="en-US" sz="4800" dirty="0">
              <a:solidFill>
                <a:srgbClr val="000000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Rectangle 381"/>
          <p:cNvSpPr>
            <a:spLocks noChangeArrowheads="1"/>
          </p:cNvSpPr>
          <p:nvPr/>
        </p:nvSpPr>
        <p:spPr bwMode="auto">
          <a:xfrm>
            <a:off x="1902273" y="3299938"/>
            <a:ext cx="23187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algn="r" rtl="1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algn="r" rtl="1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algn="r" rtl="1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algn="r" rtl="1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rtl="0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a goat</a:t>
            </a:r>
            <a:endParaRPr lang="en-US" altLang="en-US" sz="4800" dirty="0">
              <a:solidFill>
                <a:srgbClr val="000000"/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Rectangle 381"/>
          <p:cNvSpPr>
            <a:spLocks noChangeArrowheads="1"/>
          </p:cNvSpPr>
          <p:nvPr/>
        </p:nvSpPr>
        <p:spPr bwMode="auto">
          <a:xfrm>
            <a:off x="7832107" y="2426772"/>
            <a:ext cx="22154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algn="r" rtl="1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algn="r" rtl="1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algn="r" rtl="1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algn="r" rtl="1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rtl="0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a wolf</a:t>
            </a:r>
            <a:endParaRPr lang="en-US" altLang="en-US" sz="4800" dirty="0">
              <a:solidFill>
                <a:srgbClr val="000000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Rectangle 381"/>
          <p:cNvSpPr>
            <a:spLocks noChangeArrowheads="1"/>
          </p:cNvSpPr>
          <p:nvPr/>
        </p:nvSpPr>
        <p:spPr bwMode="auto">
          <a:xfrm>
            <a:off x="1932049" y="4173103"/>
            <a:ext cx="22154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algn="r" rtl="1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algn="r" rtl="1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algn="r" rtl="1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algn="r" rtl="1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rtl="0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a cat</a:t>
            </a:r>
            <a:endParaRPr lang="en-US" altLang="en-US" sz="4800" dirty="0">
              <a:solidFill>
                <a:srgbClr val="000000"/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Rectangle 381"/>
          <p:cNvSpPr>
            <a:spLocks noChangeArrowheads="1"/>
          </p:cNvSpPr>
          <p:nvPr/>
        </p:nvSpPr>
        <p:spPr bwMode="auto">
          <a:xfrm>
            <a:off x="7505532" y="3257769"/>
            <a:ext cx="2868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algn="r" rtl="1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algn="r" rtl="1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algn="r" rtl="1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algn="r" rtl="1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rtl="0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a panda</a:t>
            </a:r>
            <a:endParaRPr lang="en-US" altLang="en-US" sz="4800" dirty="0">
              <a:solidFill>
                <a:srgbClr val="000000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Rectangle 381"/>
          <p:cNvSpPr>
            <a:spLocks noChangeArrowheads="1"/>
          </p:cNvSpPr>
          <p:nvPr/>
        </p:nvSpPr>
        <p:spPr bwMode="auto">
          <a:xfrm>
            <a:off x="6688282" y="4173103"/>
            <a:ext cx="41712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algn="r" rtl="1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algn="r" rtl="1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algn="r" rtl="1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algn="r" rtl="1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rtl="0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an elephant</a:t>
            </a:r>
            <a:endParaRPr lang="en-US" altLang="en-US" sz="4800" dirty="0">
              <a:solidFill>
                <a:srgbClr val="000000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Rectangle 381"/>
          <p:cNvSpPr>
            <a:spLocks noChangeArrowheads="1"/>
          </p:cNvSpPr>
          <p:nvPr/>
        </p:nvSpPr>
        <p:spPr bwMode="auto">
          <a:xfrm>
            <a:off x="7180805" y="5077103"/>
            <a:ext cx="35180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algn="r" rtl="1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algn="r" rtl="1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algn="r" rtl="1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algn="r" rtl="1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rtl="0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a leopard</a:t>
            </a:r>
            <a:endParaRPr lang="en-US" altLang="en-US" sz="4800" dirty="0">
              <a:solidFill>
                <a:srgbClr val="000000"/>
              </a:solidFill>
              <a:latin typeface="Segoe Print" panose="02000600000000000000" pitchFamily="2" charset="0"/>
            </a:endParaRPr>
          </a:p>
        </p:txBody>
      </p:sp>
      <p:sp>
        <p:nvSpPr>
          <p:cNvPr id="12" name="Rectangle 381"/>
          <p:cNvSpPr>
            <a:spLocks noChangeArrowheads="1"/>
          </p:cNvSpPr>
          <p:nvPr/>
        </p:nvSpPr>
        <p:spPr bwMode="auto">
          <a:xfrm>
            <a:off x="7375674" y="5908100"/>
            <a:ext cx="28667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algn="r" rtl="1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algn="r" rtl="1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algn="r" rtl="1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algn="r" rtl="1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rtl="0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a whale</a:t>
            </a:r>
            <a:endParaRPr lang="en-US" altLang="en-US" sz="4800" dirty="0">
              <a:solidFill>
                <a:srgbClr val="000000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Rectangle 381"/>
          <p:cNvSpPr>
            <a:spLocks noChangeArrowheads="1"/>
          </p:cNvSpPr>
          <p:nvPr/>
        </p:nvSpPr>
        <p:spPr bwMode="auto">
          <a:xfrm rot="20370874">
            <a:off x="1569290" y="926180"/>
            <a:ext cx="24529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algn="r" rtl="1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algn="r" rtl="1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algn="r" rtl="1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algn="r" rtl="1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rtl="0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1 Dark Crystal Outline" panose="02000000000000000000" pitchFamily="2" charset="0"/>
              </a:rPr>
              <a:t>Domestic</a:t>
            </a:r>
            <a:endParaRPr lang="en-US" altLang="en-US" sz="4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1 Dark Crystal Outline" panose="02000000000000000000" pitchFamily="2" charset="0"/>
            </a:endParaRPr>
          </a:p>
        </p:txBody>
      </p:sp>
      <p:sp>
        <p:nvSpPr>
          <p:cNvPr id="14" name="Rectangle 381"/>
          <p:cNvSpPr>
            <a:spLocks noChangeArrowheads="1"/>
          </p:cNvSpPr>
          <p:nvPr/>
        </p:nvSpPr>
        <p:spPr bwMode="auto">
          <a:xfrm rot="20512641">
            <a:off x="7791635" y="729248"/>
            <a:ext cx="150142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algn="r" rtl="1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algn="r" rtl="1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algn="r" rtl="1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algn="r" rtl="1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r" rtl="1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E46C0A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rtl="0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1 Dark Crystal Outline" panose="02000000000000000000" pitchFamily="2" charset="0"/>
              </a:rPr>
              <a:t>wild</a:t>
            </a:r>
            <a:endParaRPr lang="en-US" altLang="en-US" sz="6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1 Dark Crystal Outline" panose="02000000000000000000" pitchFamily="2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3502" y1="63415" x2="68203" y2="73984"/>
                        <a14:foregroundMark x1="15207" y1="40650" x2="12903" y2="4878"/>
                        <a14:foregroundMark x1="16590" y1="21138" x2="84332" y2="12195"/>
                        <a14:foregroundMark x1="91705" y1="35772" x2="89401" y2="6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3" b="9091"/>
          <a:stretch/>
        </p:blipFill>
        <p:spPr>
          <a:xfrm>
            <a:off x="10014857" y="0"/>
            <a:ext cx="2177143" cy="11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8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40" l="0" r="100000">
                        <a14:foregroundMark x1="6728" y1="38443" x2="82263" y2="27737"/>
                        <a14:foregroundMark x1="9786" y1="40389" x2="7645" y2="37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660" y="-159658"/>
            <a:ext cx="2494340" cy="313508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89" b="100000" l="40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1" t="15078" r="2468" b="1305"/>
          <a:stretch/>
        </p:blipFill>
        <p:spPr>
          <a:xfrm>
            <a:off x="4695355" y="1988457"/>
            <a:ext cx="2520363" cy="297542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776063" y="2169886"/>
            <a:ext cx="3897930" cy="892628"/>
            <a:chOff x="5417663" y="181429"/>
            <a:chExt cx="3897930" cy="892628"/>
          </a:xfrm>
        </p:grpSpPr>
        <p:sp>
          <p:nvSpPr>
            <p:cNvPr id="4" name="Rectangle 3"/>
            <p:cNvSpPr/>
            <p:nvPr/>
          </p:nvSpPr>
          <p:spPr>
            <a:xfrm>
              <a:off x="7837714" y="769257"/>
              <a:ext cx="1477879" cy="304800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417663" y="181429"/>
              <a:ext cx="1477879" cy="3048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/>
                <a:t>درمعرض خطر</a:t>
              </a:r>
              <a:endParaRPr lang="fa-IR" dirty="0"/>
            </a:p>
          </p:txBody>
        </p:sp>
        <p:cxnSp>
          <p:nvCxnSpPr>
            <p:cNvPr id="7" name="Straight Connector 6"/>
            <p:cNvCxnSpPr>
              <a:stCxn id="5" idx="3"/>
              <a:endCxn id="4" idx="1"/>
            </p:cNvCxnSpPr>
            <p:nvPr/>
          </p:nvCxnSpPr>
          <p:spPr>
            <a:xfrm>
              <a:off x="6895542" y="333829"/>
              <a:ext cx="942172" cy="58782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776063" y="2598058"/>
            <a:ext cx="2840966" cy="747484"/>
            <a:chOff x="5417663" y="181429"/>
            <a:chExt cx="2840966" cy="747484"/>
          </a:xfrm>
        </p:grpSpPr>
        <p:sp>
          <p:nvSpPr>
            <p:cNvPr id="10" name="Rectangle 9"/>
            <p:cNvSpPr/>
            <p:nvPr/>
          </p:nvSpPr>
          <p:spPr>
            <a:xfrm>
              <a:off x="7707086" y="653143"/>
              <a:ext cx="551543" cy="27577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17663" y="181429"/>
              <a:ext cx="1477879" cy="30480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/>
                <a:t>زنده</a:t>
              </a:r>
              <a:endParaRPr lang="fa-IR" dirty="0"/>
            </a:p>
          </p:txBody>
        </p:sp>
        <p:cxnSp>
          <p:nvCxnSpPr>
            <p:cNvPr id="12" name="Straight Connector 11"/>
            <p:cNvCxnSpPr>
              <a:stCxn id="11" idx="3"/>
              <a:endCxn id="10" idx="1"/>
            </p:cNvCxnSpPr>
            <p:nvPr/>
          </p:nvCxnSpPr>
          <p:spPr>
            <a:xfrm>
              <a:off x="6895542" y="333829"/>
              <a:ext cx="811544" cy="45719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776062" y="3026230"/>
            <a:ext cx="2986109" cy="609599"/>
            <a:chOff x="5332293" y="319314"/>
            <a:chExt cx="2986109" cy="609599"/>
          </a:xfrm>
        </p:grpSpPr>
        <p:sp>
          <p:nvSpPr>
            <p:cNvPr id="17" name="Rectangle 16"/>
            <p:cNvSpPr/>
            <p:nvPr/>
          </p:nvSpPr>
          <p:spPr>
            <a:xfrm>
              <a:off x="7621718" y="660399"/>
              <a:ext cx="696684" cy="268514"/>
            </a:xfrm>
            <a:prstGeom prst="rect">
              <a:avLst/>
            </a:prstGeom>
            <a:noFill/>
            <a:ln w="28575">
              <a:solidFill>
                <a:srgbClr val="ED3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32293" y="319314"/>
              <a:ext cx="1477879" cy="304800"/>
            </a:xfrm>
            <a:prstGeom prst="rect">
              <a:avLst/>
            </a:prstGeom>
            <a:noFill/>
            <a:ln w="38100">
              <a:solidFill>
                <a:srgbClr val="ED3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/>
                <a:t>شنیدن</a:t>
              </a:r>
              <a:endParaRPr lang="fa-IR" dirty="0"/>
            </a:p>
          </p:txBody>
        </p:sp>
        <p:cxnSp>
          <p:nvCxnSpPr>
            <p:cNvPr id="19" name="Straight Connector 18"/>
            <p:cNvCxnSpPr>
              <a:stCxn id="18" idx="3"/>
              <a:endCxn id="17" idx="1"/>
            </p:cNvCxnSpPr>
            <p:nvPr/>
          </p:nvCxnSpPr>
          <p:spPr>
            <a:xfrm>
              <a:off x="6810172" y="471714"/>
              <a:ext cx="811546" cy="322942"/>
            </a:xfrm>
            <a:prstGeom prst="line">
              <a:avLst/>
            </a:prstGeom>
            <a:ln>
              <a:solidFill>
                <a:srgbClr val="ED33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776063" y="3454400"/>
            <a:ext cx="3872735" cy="486229"/>
            <a:chOff x="5417663" y="181429"/>
            <a:chExt cx="3872735" cy="486229"/>
          </a:xfrm>
        </p:grpSpPr>
        <p:sp>
          <p:nvSpPr>
            <p:cNvPr id="28" name="Rectangle 27"/>
            <p:cNvSpPr/>
            <p:nvPr/>
          </p:nvSpPr>
          <p:spPr>
            <a:xfrm>
              <a:off x="7812519" y="362857"/>
              <a:ext cx="1477879" cy="304801"/>
            </a:xfrm>
            <a:prstGeom prst="rect">
              <a:avLst/>
            </a:prstGeom>
            <a:noFill/>
            <a:ln w="28575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17663" y="181429"/>
              <a:ext cx="1477879" cy="304800"/>
            </a:xfrm>
            <a:prstGeom prst="rect">
              <a:avLst/>
            </a:prstGeom>
            <a:noFill/>
            <a:ln w="38100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/>
                <a:t>برای مثال</a:t>
              </a:r>
              <a:endParaRPr lang="fa-IR" dirty="0"/>
            </a:p>
          </p:txBody>
        </p:sp>
        <p:cxnSp>
          <p:nvCxnSpPr>
            <p:cNvPr id="30" name="Straight Connector 29"/>
            <p:cNvCxnSpPr>
              <a:stCxn id="29" idx="3"/>
              <a:endCxn id="28" idx="1"/>
            </p:cNvCxnSpPr>
            <p:nvPr/>
          </p:nvCxnSpPr>
          <p:spPr>
            <a:xfrm>
              <a:off x="6895542" y="333829"/>
              <a:ext cx="916977" cy="181429"/>
            </a:xfrm>
            <a:prstGeom prst="line">
              <a:avLst/>
            </a:prstGeom>
            <a:ln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688277" y="2819403"/>
            <a:ext cx="3200847" cy="489856"/>
            <a:chOff x="3748536" y="322944"/>
            <a:chExt cx="3200847" cy="489856"/>
          </a:xfrm>
        </p:grpSpPr>
        <p:sp>
          <p:nvSpPr>
            <p:cNvPr id="34" name="Rectangle 33"/>
            <p:cNvSpPr/>
            <p:nvPr/>
          </p:nvSpPr>
          <p:spPr>
            <a:xfrm>
              <a:off x="3748536" y="551542"/>
              <a:ext cx="1081315" cy="261258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71504" y="322944"/>
              <a:ext cx="1477879" cy="304800"/>
            </a:xfrm>
            <a:prstGeom prst="rect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/>
                <a:t>افزایش</a:t>
              </a:r>
              <a:endParaRPr lang="fa-IR" dirty="0"/>
            </a:p>
          </p:txBody>
        </p:sp>
        <p:cxnSp>
          <p:nvCxnSpPr>
            <p:cNvPr id="36" name="Straight Connector 35"/>
            <p:cNvCxnSpPr>
              <a:stCxn id="35" idx="1"/>
              <a:endCxn id="34" idx="3"/>
            </p:cNvCxnSpPr>
            <p:nvPr/>
          </p:nvCxnSpPr>
          <p:spPr>
            <a:xfrm flipH="1">
              <a:off x="4829851" y="475344"/>
              <a:ext cx="641653" cy="206827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731820" y="3309259"/>
            <a:ext cx="3164146" cy="304800"/>
            <a:chOff x="3748536" y="522518"/>
            <a:chExt cx="3164146" cy="304800"/>
          </a:xfrm>
        </p:grpSpPr>
        <p:sp>
          <p:nvSpPr>
            <p:cNvPr id="43" name="Rectangle 42"/>
            <p:cNvSpPr/>
            <p:nvPr/>
          </p:nvSpPr>
          <p:spPr>
            <a:xfrm>
              <a:off x="3748536" y="551542"/>
              <a:ext cx="1081315" cy="261258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34803" y="522518"/>
              <a:ext cx="1477879" cy="30480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/>
                <a:t>حفاظت</a:t>
              </a:r>
              <a:endParaRPr lang="fa-IR" dirty="0"/>
            </a:p>
          </p:txBody>
        </p:sp>
        <p:cxnSp>
          <p:nvCxnSpPr>
            <p:cNvPr id="45" name="Straight Connector 44"/>
            <p:cNvCxnSpPr>
              <a:stCxn id="44" idx="1"/>
              <a:endCxn id="43" idx="3"/>
            </p:cNvCxnSpPr>
            <p:nvPr/>
          </p:nvCxnSpPr>
          <p:spPr>
            <a:xfrm flipH="1">
              <a:off x="4829851" y="674918"/>
              <a:ext cx="604952" cy="725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035184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24" b="99394" l="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7" t="9234" r="3657"/>
          <a:stretch/>
        </p:blipFill>
        <p:spPr>
          <a:xfrm>
            <a:off x="10014857" y="58058"/>
            <a:ext cx="2177143" cy="14267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8569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E.</a:t>
            </a:r>
            <a:r>
              <a:rPr lang="en-US" sz="2400" dirty="0"/>
              <a:t> Read the following paragraph and choose the best verb forms.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293"/>
            <a:ext cx="9739086" cy="267765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  <a:softEdge rad="0"/>
          </a:effectLst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e_Arab" panose="02060603050605020204" pitchFamily="18" charset="-78"/>
                <a:cs typeface="ae_Arab" panose="02060603050605020204" pitchFamily="18" charset="-78"/>
              </a:rPr>
              <a:t>Alfredo is an Italian tourist</a:t>
            </a:r>
            <a:r>
              <a:rPr lang="en-US" sz="2400" dirty="0">
                <a:solidFill>
                  <a:srgbClr val="FFFF00"/>
                </a:solidFill>
                <a:latin typeface="ae_Arab" panose="02060603050605020204" pitchFamily="18" charset="-78"/>
                <a:cs typeface="ae_Arab" panose="02060603050605020204" pitchFamily="18" charset="-78"/>
              </a:rPr>
              <a:t>.</a:t>
            </a:r>
            <a:r>
              <a:rPr lang="en-US" sz="2400" dirty="0">
                <a:latin typeface="ae_Arab" panose="02060603050605020204" pitchFamily="18" charset="-78"/>
                <a:cs typeface="ae_Arab" panose="02060603050605020204" pitchFamily="18" charset="-78"/>
              </a:rPr>
              <a:t> He </a:t>
            </a:r>
            <a:r>
              <a:rPr lang="en-US" sz="2400" dirty="0">
                <a:solidFill>
                  <a:srgbClr val="FFFF00"/>
                </a:solidFill>
                <a:latin typeface="ae_Arab" panose="02060603050605020204" pitchFamily="18" charset="-78"/>
                <a:cs typeface="ae_Arab" panose="02060603050605020204" pitchFamily="18" charset="-78"/>
              </a:rPr>
              <a:t>lives / will live </a:t>
            </a:r>
            <a:r>
              <a:rPr lang="en-US" sz="2400" dirty="0">
                <a:latin typeface="ae_Arab" panose="02060603050605020204" pitchFamily="18" charset="-78"/>
                <a:cs typeface="ae_Arab" panose="02060603050605020204" pitchFamily="18" charset="-78"/>
              </a:rPr>
              <a:t>in Rome</a:t>
            </a:r>
            <a:r>
              <a:rPr lang="en-US" sz="2400" dirty="0">
                <a:solidFill>
                  <a:srgbClr val="FFFF00"/>
                </a:solidFill>
                <a:latin typeface="ae_Arab" panose="02060603050605020204" pitchFamily="18" charset="-78"/>
                <a:cs typeface="ae_Arab" panose="02060603050605020204" pitchFamily="18" charset="-78"/>
              </a:rPr>
              <a:t>.</a:t>
            </a:r>
            <a:r>
              <a:rPr lang="en-US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 He </a:t>
            </a:r>
            <a:r>
              <a:rPr lang="en-US" sz="2400" dirty="0">
                <a:solidFill>
                  <a:srgbClr val="FFFF00"/>
                </a:solidFill>
                <a:latin typeface="ae_Arab" panose="02060603050605020204" pitchFamily="18" charset="-78"/>
                <a:cs typeface="ae_Arab" panose="02060603050605020204" pitchFamily="18" charset="-78"/>
              </a:rPr>
              <a:t>likes/ will like </a:t>
            </a:r>
            <a:r>
              <a:rPr lang="en-US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to travel </a:t>
            </a:r>
            <a:r>
              <a:rPr lang="en-US" sz="2400" dirty="0">
                <a:latin typeface="ae_Arab" panose="02060603050605020204" pitchFamily="18" charset="-78"/>
                <a:cs typeface="ae_Arab" panose="02060603050605020204" pitchFamily="18" charset="-78"/>
              </a:rPr>
              <a:t>and see different places of the world</a:t>
            </a:r>
            <a:r>
              <a:rPr lang="en-US" sz="2400" dirty="0">
                <a:solidFill>
                  <a:srgbClr val="FFFF00"/>
                </a:solidFill>
                <a:latin typeface="ae_Arab" panose="02060603050605020204" pitchFamily="18" charset="-78"/>
                <a:cs typeface="ae_Arab" panose="02060603050605020204" pitchFamily="18" charset="-78"/>
              </a:rPr>
              <a:t>.</a:t>
            </a:r>
            <a:r>
              <a:rPr lang="en-US" sz="2400" dirty="0">
                <a:latin typeface="ae_Arab" panose="02060603050605020204" pitchFamily="18" charset="-78"/>
                <a:cs typeface="ae_Arab" panose="02060603050605020204" pitchFamily="18" charset="-78"/>
              </a:rPr>
              <a:t> He </a:t>
            </a:r>
            <a:r>
              <a:rPr lang="en-US" sz="2400" dirty="0">
                <a:solidFill>
                  <a:srgbClr val="FFFF00"/>
                </a:solidFill>
                <a:latin typeface="ae_Arab" panose="02060603050605020204" pitchFamily="18" charset="-78"/>
                <a:cs typeface="ae_Arab" panose="02060603050605020204" pitchFamily="18" charset="-78"/>
              </a:rPr>
              <a:t>takes/will take</a:t>
            </a:r>
            <a:r>
              <a:rPr lang="fa-IR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 </a:t>
            </a:r>
            <a:r>
              <a:rPr lang="en-US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photos</a:t>
            </a:r>
            <a:r>
              <a:rPr lang="fa-IR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 </a:t>
            </a:r>
            <a:r>
              <a:rPr lang="en-US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especially</a:t>
            </a:r>
            <a:r>
              <a:rPr lang="fa-IR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 </a:t>
            </a:r>
            <a:r>
              <a:rPr lang="en-US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of</a:t>
            </a:r>
            <a:r>
              <a:rPr lang="fa-IR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 </a:t>
            </a:r>
            <a:r>
              <a:rPr lang="en-US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animals</a:t>
            </a:r>
            <a:r>
              <a:rPr lang="en-US" sz="2400" dirty="0">
                <a:solidFill>
                  <a:srgbClr val="FFFF00"/>
                </a:solidFill>
                <a:latin typeface="ae_Arab" panose="02060603050605020204" pitchFamily="18" charset="-78"/>
                <a:cs typeface="ae_Arab" panose="02060603050605020204" pitchFamily="18" charset="-78"/>
              </a:rPr>
              <a:t>.</a:t>
            </a:r>
            <a:r>
              <a:rPr lang="fa-IR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 </a:t>
            </a:r>
            <a:r>
              <a:rPr lang="en-US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Next</a:t>
            </a:r>
            <a:r>
              <a:rPr lang="fa-IR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 </a:t>
            </a:r>
            <a:r>
              <a:rPr lang="en-US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month,</a:t>
            </a:r>
            <a:r>
              <a:rPr lang="fa-IR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 </a:t>
            </a:r>
            <a:r>
              <a:rPr lang="en-US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he</a:t>
            </a:r>
            <a:r>
              <a:rPr lang="fa-IR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 </a:t>
            </a:r>
            <a:r>
              <a:rPr lang="en-US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and </a:t>
            </a:r>
            <a:r>
              <a:rPr lang="en-US" sz="2400" dirty="0">
                <a:latin typeface="ae_Arab" panose="02060603050605020204" pitchFamily="18" charset="-78"/>
                <a:cs typeface="ae_Arab" panose="02060603050605020204" pitchFamily="18" charset="-78"/>
              </a:rPr>
              <a:t>his wife </a:t>
            </a:r>
            <a:r>
              <a:rPr lang="en-US" sz="2400" dirty="0">
                <a:solidFill>
                  <a:srgbClr val="FFFF00"/>
                </a:solidFill>
                <a:latin typeface="ae_Arab" panose="02060603050605020204" pitchFamily="18" charset="-78"/>
                <a:cs typeface="ae_Arab" panose="02060603050605020204" pitchFamily="18" charset="-78"/>
              </a:rPr>
              <a:t>travel/will travel</a:t>
            </a:r>
            <a:r>
              <a:rPr lang="en-US" sz="2400" dirty="0">
                <a:latin typeface="ae_Arab" panose="02060603050605020204" pitchFamily="18" charset="-78"/>
                <a:cs typeface="ae_Arab" panose="02060603050605020204" pitchFamily="18" charset="-78"/>
              </a:rPr>
              <a:t> to Iran</a:t>
            </a:r>
            <a:r>
              <a:rPr lang="en-US" sz="2400" dirty="0">
                <a:solidFill>
                  <a:srgbClr val="FFFF00"/>
                </a:solidFill>
                <a:latin typeface="ae_Arab" panose="02060603050605020204" pitchFamily="18" charset="-78"/>
                <a:cs typeface="ae_Arab" panose="02060603050605020204" pitchFamily="18" charset="-78"/>
              </a:rPr>
              <a:t>.</a:t>
            </a:r>
            <a:r>
              <a:rPr lang="en-US" sz="2400" dirty="0">
                <a:latin typeface="ae_Arab" panose="02060603050605020204" pitchFamily="18" charset="-78"/>
                <a:cs typeface="ae_Arab" panose="02060603050605020204" pitchFamily="18" charset="-78"/>
              </a:rPr>
              <a:t> They </a:t>
            </a:r>
            <a:r>
              <a:rPr lang="en-US" sz="2400" dirty="0">
                <a:solidFill>
                  <a:srgbClr val="FFFF00"/>
                </a:solidFill>
                <a:latin typeface="ae_Arab" panose="02060603050605020204" pitchFamily="18" charset="-78"/>
                <a:cs typeface="ae_Arab" panose="02060603050605020204" pitchFamily="18" charset="-78"/>
              </a:rPr>
              <a:t>go/will go </a:t>
            </a:r>
            <a:r>
              <a:rPr lang="en-US" sz="2400" dirty="0">
                <a:latin typeface="ae_Arab" panose="02060603050605020204" pitchFamily="18" charset="-78"/>
                <a:cs typeface="ae_Arab" panose="02060603050605020204" pitchFamily="18" charset="-78"/>
              </a:rPr>
              <a:t>to </a:t>
            </a:r>
            <a:r>
              <a:rPr lang="en-US" sz="2400" dirty="0" err="1" smtClean="0">
                <a:latin typeface="ae_Arab" panose="02060603050605020204" pitchFamily="18" charset="-78"/>
                <a:cs typeface="ae_Arab" panose="02060603050605020204" pitchFamily="18" charset="-78"/>
              </a:rPr>
              <a:t>Tooran</a:t>
            </a:r>
            <a:r>
              <a:rPr lang="en-US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 Plain </a:t>
            </a:r>
            <a:r>
              <a:rPr lang="en-US" sz="2400" dirty="0">
                <a:latin typeface="ae_Arab" panose="02060603050605020204" pitchFamily="18" charset="-78"/>
                <a:cs typeface="ae_Arab" panose="02060603050605020204" pitchFamily="18" charset="-78"/>
              </a:rPr>
              <a:t>to see animals</a:t>
            </a:r>
            <a:r>
              <a:rPr lang="en-US" sz="2400" dirty="0">
                <a:solidFill>
                  <a:srgbClr val="FFFF00"/>
                </a:solidFill>
                <a:latin typeface="ae_Arab" panose="02060603050605020204" pitchFamily="18" charset="-78"/>
                <a:cs typeface="ae_Arab" panose="02060603050605020204" pitchFamily="18" charset="-78"/>
              </a:rPr>
              <a:t>.</a:t>
            </a:r>
            <a:r>
              <a:rPr lang="en-US" sz="2400" dirty="0">
                <a:latin typeface="ae_Arab" panose="02060603050605020204" pitchFamily="18" charset="-78"/>
                <a:cs typeface="ae_Arab" panose="02060603050605020204" pitchFamily="18" charset="-78"/>
              </a:rPr>
              <a:t> They are hopeful to </a:t>
            </a:r>
            <a:r>
              <a:rPr lang="en-US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see</a:t>
            </a:r>
            <a:r>
              <a:rPr lang="fa-IR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 </a:t>
            </a:r>
            <a:r>
              <a:rPr lang="en-US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Persian </a:t>
            </a:r>
            <a:r>
              <a:rPr lang="en-US" sz="2400" dirty="0">
                <a:latin typeface="ae_Arab" panose="02060603050605020204" pitchFamily="18" charset="-78"/>
                <a:cs typeface="ae_Arab" panose="02060603050605020204" pitchFamily="18" charset="-78"/>
              </a:rPr>
              <a:t>zebra, Iranian cheetah, Persian </a:t>
            </a:r>
            <a:r>
              <a:rPr lang="en-US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leopard</a:t>
            </a:r>
            <a:r>
              <a:rPr lang="fa-IR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 </a:t>
            </a:r>
            <a:r>
              <a:rPr lang="en-US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and </a:t>
            </a:r>
            <a:r>
              <a:rPr lang="en-US" sz="2400" dirty="0">
                <a:latin typeface="ae_Arab" panose="02060603050605020204" pitchFamily="18" charset="-78"/>
                <a:cs typeface="ae_Arab" panose="02060603050605020204" pitchFamily="18" charset="-78"/>
              </a:rPr>
              <a:t>gazelle</a:t>
            </a:r>
            <a:r>
              <a:rPr lang="en-US" sz="2400" dirty="0" smtClean="0">
                <a:solidFill>
                  <a:srgbClr val="FFFF00"/>
                </a:solidFill>
                <a:latin typeface="ae_Arab" panose="02060603050605020204" pitchFamily="18" charset="-78"/>
                <a:cs typeface="ae_Arab" panose="02060603050605020204" pitchFamily="18" charset="-78"/>
              </a:rPr>
              <a:t>.</a:t>
            </a:r>
            <a:r>
              <a:rPr lang="en-US" sz="2400" dirty="0" smtClean="0">
                <a:latin typeface="ae_Arab" panose="02060603050605020204" pitchFamily="18" charset="-78"/>
                <a:cs typeface="ae_Arab" panose="02060603050605020204" pitchFamily="18" charset="-78"/>
              </a:rPr>
              <a:t> After </a:t>
            </a:r>
            <a:r>
              <a:rPr lang="en-US" sz="2400" dirty="0">
                <a:latin typeface="ae_Arab" panose="02060603050605020204" pitchFamily="18" charset="-78"/>
                <a:cs typeface="ae_Arab" panose="02060603050605020204" pitchFamily="18" charset="-78"/>
              </a:rPr>
              <a:t>two weeks, they </a:t>
            </a:r>
            <a:r>
              <a:rPr lang="en-US" sz="2400" dirty="0">
                <a:solidFill>
                  <a:srgbClr val="FFFF00"/>
                </a:solidFill>
                <a:latin typeface="ae_Arab" panose="02060603050605020204" pitchFamily="18" charset="-78"/>
                <a:cs typeface="ae_Arab" panose="02060603050605020204" pitchFamily="18" charset="-78"/>
              </a:rPr>
              <a:t>visit/will visit </a:t>
            </a:r>
            <a:r>
              <a:rPr lang="en-US" sz="2400" dirty="0">
                <a:latin typeface="ae_Arab" panose="02060603050605020204" pitchFamily="18" charset="-78"/>
                <a:cs typeface="ae_Arab" panose="02060603050605020204" pitchFamily="18" charset="-78"/>
              </a:rPr>
              <a:t>some beautiful cities in Iran</a:t>
            </a:r>
            <a:r>
              <a:rPr lang="en-US" sz="2400" dirty="0">
                <a:solidFill>
                  <a:srgbClr val="FFFF00"/>
                </a:solidFill>
                <a:latin typeface="ae_Arab" panose="02060603050605020204" pitchFamily="18" charset="-78"/>
                <a:cs typeface="ae_Arab" panose="02060603050605020204" pitchFamily="18" charset="-78"/>
              </a:rPr>
              <a:t>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1" b="93386" l="5772" r="96265">
                        <a14:foregroundMark x1="50594" y1="11905" x2="61121" y2="53175"/>
                        <a14:foregroundMark x1="65705" y1="10847" x2="46689" y2="59524"/>
                        <a14:foregroundMark x1="45331" y1="54233" x2="40917" y2="33862"/>
                        <a14:foregroundMark x1="90153" y1="36243" x2="85399" y2="66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3" r="5507" b="6973"/>
          <a:stretch/>
        </p:blipFill>
        <p:spPr>
          <a:xfrm>
            <a:off x="2627086" y="3198617"/>
            <a:ext cx="5239657" cy="35567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81599" y="626265"/>
            <a:ext cx="841829" cy="375221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43542" y="1001486"/>
            <a:ext cx="827315" cy="375221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624114" y="1405735"/>
            <a:ext cx="899886" cy="375221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3657599" y="1753860"/>
            <a:ext cx="1698171" cy="375221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8119518" y="1753859"/>
            <a:ext cx="1140595" cy="375221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3384844" y="2866942"/>
            <a:ext cx="1404869" cy="375221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79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21th Theme Collection-Ghalamo (6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Layout4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itle Layout4" id="{4B3DF24D-BA93-4161-BD1D-42094C5CC438}" vid="{304FCA3A-5DD9-4E43-A01C-8EED623ECDDF}"/>
    </a:ext>
  </a:extLst>
</a:theme>
</file>

<file path=ppt/theme/theme4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21th Theme Collection-Ghalamo (6)</Template>
  <TotalTime>1078</TotalTime>
  <Words>206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맑은 고딕</vt:lpstr>
      <vt:lpstr>宋体</vt:lpstr>
      <vt:lpstr>1 Dark Crystal Outline</vt:lpstr>
      <vt:lpstr>Accidental Presidency</vt:lpstr>
      <vt:lpstr>ae_Arab</vt:lpstr>
      <vt:lpstr>Arial</vt:lpstr>
      <vt:lpstr>Calibri</vt:lpstr>
      <vt:lpstr>Calisto MT</vt:lpstr>
      <vt:lpstr>Consolas</vt:lpstr>
      <vt:lpstr>Corbel</vt:lpstr>
      <vt:lpstr>FujiyamaBlack</vt:lpstr>
      <vt:lpstr>Segoe Print</vt:lpstr>
      <vt:lpstr>Tahoma</vt:lpstr>
      <vt:lpstr>Trebuchet MS</vt:lpstr>
      <vt:lpstr>Wingdings 2</vt:lpstr>
      <vt:lpstr>21th Theme Collection-Ghalamo (6)</vt:lpstr>
      <vt:lpstr>Custom Design</vt:lpstr>
      <vt:lpstr>Title Layout4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ip330</cp:lastModifiedBy>
  <cp:revision>165</cp:revision>
  <dcterms:created xsi:type="dcterms:W3CDTF">2019-07-31T12:10:53Z</dcterms:created>
  <dcterms:modified xsi:type="dcterms:W3CDTF">2020-12-16T17:20:02Z</dcterms:modified>
</cp:coreProperties>
</file>